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Nunito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Maven Pro"/>
      <p:regular r:id="rId34"/>
      <p:bold r:id="rId35"/>
    </p:embeddedFont>
    <p:embeddedFont>
      <p:font typeface="Carli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regular.fntdata"/><Relationship Id="rId25" Type="http://schemas.openxmlformats.org/officeDocument/2006/relationships/slide" Target="slides/slide20.xml"/><Relationship Id="rId28" Type="http://schemas.openxmlformats.org/officeDocument/2006/relationships/font" Target="fonts/Nunito-italic.fntdata"/><Relationship Id="rId27" Type="http://schemas.openxmlformats.org/officeDocument/2006/relationships/font" Target="fonts/Nuni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8.xml"/><Relationship Id="rId35" Type="http://schemas.openxmlformats.org/officeDocument/2006/relationships/font" Target="fonts/MavenPro-bold.fntdata"/><Relationship Id="rId12" Type="http://schemas.openxmlformats.org/officeDocument/2006/relationships/slide" Target="slides/slide7.xml"/><Relationship Id="rId34" Type="http://schemas.openxmlformats.org/officeDocument/2006/relationships/font" Target="fonts/MavenPro-regular.fntdata"/><Relationship Id="rId15" Type="http://schemas.openxmlformats.org/officeDocument/2006/relationships/slide" Target="slides/slide10.xml"/><Relationship Id="rId37" Type="http://schemas.openxmlformats.org/officeDocument/2006/relationships/font" Target="fonts/Carlito-bold.fntdata"/><Relationship Id="rId14" Type="http://schemas.openxmlformats.org/officeDocument/2006/relationships/slide" Target="slides/slide9.xml"/><Relationship Id="rId36" Type="http://schemas.openxmlformats.org/officeDocument/2006/relationships/font" Target="fonts/Carlito-regular.fntdata"/><Relationship Id="rId17" Type="http://schemas.openxmlformats.org/officeDocument/2006/relationships/slide" Target="slides/slide12.xml"/><Relationship Id="rId39" Type="http://schemas.openxmlformats.org/officeDocument/2006/relationships/font" Target="fonts/Carlito-boldItalic.fntdata"/><Relationship Id="rId16" Type="http://schemas.openxmlformats.org/officeDocument/2006/relationships/slide" Target="slides/slide11.xml"/><Relationship Id="rId38" Type="http://schemas.openxmlformats.org/officeDocument/2006/relationships/font" Target="fonts/Carli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54d35758ed_0_2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54d35758ed_0_2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43e42de0c6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43e42de0c6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43e42de0c6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43e42de0c6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43e42de0c6_0_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43e42de0c6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43e42de0c6_0_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43e42de0c6_0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43e42de0c6_0_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43e42de0c6_0_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43e005e372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43e005e372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43e005e372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43e005e372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43e42de0c6_0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43e42de0c6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43e005e372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43e005e372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43e42de0c6_0_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43e42de0c6_0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43e42de0c6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43e42de0c6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43e42de0c6_0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43e42de0c6_0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43e42de0c6_0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43e42de0c6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43e42de0c6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43e42de0c6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43e42de0c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43e42de0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43e42de0c6_0_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43e42de0c6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43e42de0c6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43e42de0c6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43e42de0c6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43e42de0c6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43e42de0c6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43e42de0c6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 txBox="1"/>
          <p:nvPr>
            <p:ph type="title"/>
          </p:nvPr>
        </p:nvSpPr>
        <p:spPr>
          <a:xfrm>
            <a:off x="1461388" y="1407033"/>
            <a:ext cx="6221100" cy="1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>
                <a:solidFill>
                  <a:srgbClr val="1E95D2"/>
                </a:solidFill>
                <a:latin typeface="Carlito"/>
                <a:ea typeface="Carlito"/>
                <a:cs typeface="Carlito"/>
                <a:sym typeface="Carlit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13"/>
          <p:cNvSpPr txBox="1"/>
          <p:nvPr>
            <p:ph idx="1" type="body"/>
          </p:nvPr>
        </p:nvSpPr>
        <p:spPr>
          <a:xfrm>
            <a:off x="703580" y="2558034"/>
            <a:ext cx="7818000" cy="13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13"/>
          <p:cNvSpPr txBox="1"/>
          <p:nvPr>
            <p:ph idx="12" type="sldNum"/>
          </p:nvPr>
        </p:nvSpPr>
        <p:spPr>
          <a:xfrm>
            <a:off x="181965" y="4881473"/>
            <a:ext cx="231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rlito"/>
                <a:ea typeface="Carlito"/>
                <a:cs typeface="Carlito"/>
                <a:sym typeface="Carlito"/>
              </a:defRPr>
            </a:lvl1pPr>
            <a:lvl2pPr indent="0" lvl="1" marL="38100" marR="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rlito"/>
                <a:ea typeface="Carlito"/>
                <a:cs typeface="Carlito"/>
                <a:sym typeface="Carlito"/>
              </a:defRPr>
            </a:lvl2pPr>
            <a:lvl3pPr indent="0" lvl="2" marL="38100" marR="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rlito"/>
                <a:ea typeface="Carlito"/>
                <a:cs typeface="Carlito"/>
                <a:sym typeface="Carlito"/>
              </a:defRPr>
            </a:lvl3pPr>
            <a:lvl4pPr indent="0" lvl="3" marL="38100" marR="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rlito"/>
                <a:ea typeface="Carlito"/>
                <a:cs typeface="Carlito"/>
                <a:sym typeface="Carlito"/>
              </a:defRPr>
            </a:lvl4pPr>
            <a:lvl5pPr indent="0" lvl="4" marL="38100" marR="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rlito"/>
                <a:ea typeface="Carlito"/>
                <a:cs typeface="Carlito"/>
                <a:sym typeface="Carlito"/>
              </a:defRPr>
            </a:lvl5pPr>
            <a:lvl6pPr indent="0" lvl="5" marL="38100" marR="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rlito"/>
                <a:ea typeface="Carlito"/>
                <a:cs typeface="Carlito"/>
                <a:sym typeface="Carlito"/>
              </a:defRPr>
            </a:lvl6pPr>
            <a:lvl7pPr indent="0" lvl="6" marL="38100" marR="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rlito"/>
                <a:ea typeface="Carlito"/>
                <a:cs typeface="Carlito"/>
                <a:sym typeface="Carlito"/>
              </a:defRPr>
            </a:lvl7pPr>
            <a:lvl8pPr indent="0" lvl="7" marL="38100" marR="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rlito"/>
                <a:ea typeface="Carlito"/>
                <a:cs typeface="Carlito"/>
                <a:sym typeface="Carlito"/>
              </a:defRPr>
            </a:lvl8pPr>
            <a:lvl9pPr indent="0" lvl="8" marL="38100" marR="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rlito"/>
                <a:ea typeface="Carlito"/>
                <a:cs typeface="Carlito"/>
                <a:sym typeface="Carlito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ctrTitle"/>
          </p:nvPr>
        </p:nvSpPr>
        <p:spPr>
          <a:xfrm>
            <a:off x="824000" y="1613825"/>
            <a:ext cx="6460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/>
              <a:t>The HIVE 5</a:t>
            </a:r>
            <a:endParaRPr sz="3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CSE 406 : Computer Security Sessional</a:t>
            </a:r>
            <a:endParaRPr sz="2400"/>
          </a:p>
        </p:txBody>
      </p:sp>
      <p:sp>
        <p:nvSpPr>
          <p:cNvPr id="284" name="Google Shape;284;p14"/>
          <p:cNvSpPr txBox="1"/>
          <p:nvPr>
            <p:ph idx="1" type="subTitle"/>
          </p:nvPr>
        </p:nvSpPr>
        <p:spPr>
          <a:xfrm>
            <a:off x="824000" y="3596300"/>
            <a:ext cx="5184900" cy="13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Presented By</a:t>
            </a:r>
            <a:r>
              <a:rPr lang="en-GB" sz="1800"/>
              <a:t>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1805004 - Syed Jarullah Hisham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1805008 - Abdur Rafi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50" y="631150"/>
            <a:ext cx="4300355" cy="451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1928" y="631162"/>
            <a:ext cx="4682696" cy="451232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3"/>
          <p:cNvSpPr txBox="1"/>
          <p:nvPr>
            <p:ph idx="4294967295" type="title"/>
          </p:nvPr>
        </p:nvSpPr>
        <p:spPr>
          <a:xfrm>
            <a:off x="138887" y="73025"/>
            <a:ext cx="47259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Case Creation</a:t>
            </a:r>
            <a:endParaRPr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>
            <p:ph idx="4294967295" type="title"/>
          </p:nvPr>
        </p:nvSpPr>
        <p:spPr>
          <a:xfrm>
            <a:off x="138887" y="73025"/>
            <a:ext cx="47259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Case Preview</a:t>
            </a:r>
            <a:endParaRPr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6" name="Google Shape;3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6200" y="627175"/>
            <a:ext cx="5011401" cy="444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/>
          <p:nvPr>
            <p:ph idx="4294967295" type="title"/>
          </p:nvPr>
        </p:nvSpPr>
        <p:spPr>
          <a:xfrm>
            <a:off x="138887" y="73025"/>
            <a:ext cx="47259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Observables</a:t>
            </a:r>
            <a:endParaRPr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2" name="Google Shape;3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750"/>
            <a:ext cx="8839197" cy="3600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6"/>
          <p:cNvSpPr txBox="1"/>
          <p:nvPr>
            <p:ph idx="4294967295" type="title"/>
          </p:nvPr>
        </p:nvSpPr>
        <p:spPr>
          <a:xfrm>
            <a:off x="351262" y="576325"/>
            <a:ext cx="47259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Preview</a:t>
            </a:r>
            <a:endParaRPr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8" name="Google Shape;3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6517"/>
            <a:ext cx="4725900" cy="342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4775" y="1502314"/>
            <a:ext cx="4279226" cy="338043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6"/>
          <p:cNvSpPr txBox="1"/>
          <p:nvPr>
            <p:ph idx="4294967295" type="title"/>
          </p:nvPr>
        </p:nvSpPr>
        <p:spPr>
          <a:xfrm>
            <a:off x="5193812" y="576325"/>
            <a:ext cx="47259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Analyzer</a:t>
            </a:r>
            <a:endParaRPr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7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 Feature Part II</a:t>
            </a:r>
            <a:endParaRPr/>
          </a:p>
        </p:txBody>
      </p:sp>
      <p:sp>
        <p:nvSpPr>
          <p:cNvPr id="366" name="Google Shape;366;p27"/>
          <p:cNvSpPr txBox="1"/>
          <p:nvPr>
            <p:ph idx="1" type="subTitle"/>
          </p:nvPr>
        </p:nvSpPr>
        <p:spPr>
          <a:xfrm>
            <a:off x="824000" y="3596300"/>
            <a:ext cx="46260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Cortex Integration: Analyzer and Responders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8"/>
          <p:cNvSpPr txBox="1"/>
          <p:nvPr>
            <p:ph idx="4294967295" type="title"/>
          </p:nvPr>
        </p:nvSpPr>
        <p:spPr>
          <a:xfrm>
            <a:off x="538321" y="585925"/>
            <a:ext cx="64476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3300">
                <a:solidFill>
                  <a:schemeClr val="lt1"/>
                </a:solidFill>
              </a:rPr>
              <a:t>Integration With Cortex</a:t>
            </a:r>
            <a:endParaRPr sz="3300">
              <a:solidFill>
                <a:schemeClr val="lt1"/>
              </a:solidFill>
            </a:endParaRPr>
          </a:p>
        </p:txBody>
      </p:sp>
      <p:sp>
        <p:nvSpPr>
          <p:cNvPr id="372" name="Google Shape;372;p28"/>
          <p:cNvSpPr txBox="1"/>
          <p:nvPr/>
        </p:nvSpPr>
        <p:spPr>
          <a:xfrm>
            <a:off x="751975" y="1555475"/>
            <a:ext cx="6447600" cy="11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555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34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Cortex provides 2 things:</a:t>
            </a:r>
            <a:endParaRPr sz="21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434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aven Pro"/>
              <a:buAutoNum type="arabicPeriod"/>
            </a:pPr>
            <a:r>
              <a:rPr lang="en-GB" sz="2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Analyzers</a:t>
            </a:r>
            <a:endParaRPr sz="21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aven Pro"/>
              <a:buAutoNum type="arabicPeriod"/>
            </a:pPr>
            <a:r>
              <a:rPr lang="en-GB" sz="2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Responders</a:t>
            </a:r>
            <a:endParaRPr sz="21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9"/>
          <p:cNvSpPr txBox="1"/>
          <p:nvPr>
            <p:ph idx="4294967295" type="title"/>
          </p:nvPr>
        </p:nvSpPr>
        <p:spPr>
          <a:xfrm>
            <a:off x="538321" y="585925"/>
            <a:ext cx="64476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3300">
                <a:solidFill>
                  <a:schemeClr val="lt1"/>
                </a:solidFill>
              </a:rPr>
              <a:t>Analyzers</a:t>
            </a:r>
            <a:endParaRPr sz="3300">
              <a:solidFill>
                <a:schemeClr val="lt1"/>
              </a:solidFill>
            </a:endParaRPr>
          </a:p>
        </p:txBody>
      </p:sp>
      <p:sp>
        <p:nvSpPr>
          <p:cNvPr id="378" name="Google Shape;378;p29"/>
          <p:cNvSpPr txBox="1"/>
          <p:nvPr/>
        </p:nvSpPr>
        <p:spPr>
          <a:xfrm>
            <a:off x="751975" y="1555475"/>
            <a:ext cx="7925700" cy="21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555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34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 program that take an observable (eg. ip address, hash, file etc) as an input, analyzes it and produces result describing its findings</a:t>
            </a:r>
            <a:endParaRPr sz="19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434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●"/>
            </a:pPr>
            <a:r>
              <a:rPr lang="en-GB" sz="1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Analyzing an ip address may involve checking if any suspicious activity has been seen from it before.</a:t>
            </a:r>
            <a:endParaRPr sz="19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●"/>
            </a:pPr>
            <a:r>
              <a:rPr lang="en-GB" sz="1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Analyzing a file may involve checking for signatures of any known virus</a:t>
            </a:r>
            <a:endParaRPr sz="19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0"/>
          <p:cNvSpPr txBox="1"/>
          <p:nvPr>
            <p:ph idx="4294967295" type="title"/>
          </p:nvPr>
        </p:nvSpPr>
        <p:spPr>
          <a:xfrm>
            <a:off x="427496" y="419675"/>
            <a:ext cx="64476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3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Add </a:t>
            </a:r>
            <a:r>
              <a:rPr lang="en-GB" sz="3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Analyzers</a:t>
            </a:r>
            <a:endParaRPr sz="3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4" name="Google Shape;3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50" y="1832225"/>
            <a:ext cx="4175650" cy="32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7325" y="2187000"/>
            <a:ext cx="4716675" cy="251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1"/>
          <p:cNvSpPr txBox="1"/>
          <p:nvPr>
            <p:ph idx="4294967295" type="title"/>
          </p:nvPr>
        </p:nvSpPr>
        <p:spPr>
          <a:xfrm>
            <a:off x="538321" y="585925"/>
            <a:ext cx="64476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3300">
                <a:solidFill>
                  <a:schemeClr val="lt1"/>
                </a:solidFill>
              </a:rPr>
              <a:t>Responders</a:t>
            </a:r>
            <a:endParaRPr sz="3300">
              <a:solidFill>
                <a:schemeClr val="lt1"/>
              </a:solidFill>
            </a:endParaRPr>
          </a:p>
        </p:txBody>
      </p:sp>
      <p:sp>
        <p:nvSpPr>
          <p:cNvPr id="391" name="Google Shape;391;p31"/>
          <p:cNvSpPr txBox="1"/>
          <p:nvPr/>
        </p:nvSpPr>
        <p:spPr>
          <a:xfrm>
            <a:off x="751975" y="1555475"/>
            <a:ext cx="7925700" cy="21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555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34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 program that performs some actions based on an alert, task, or observables. </a:t>
            </a:r>
            <a:endParaRPr sz="19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434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●"/>
            </a:pPr>
            <a:r>
              <a:rPr lang="en-GB" sz="1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</a:t>
            </a:r>
            <a:r>
              <a:rPr lang="en-GB" sz="1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responder for an ip observable may add entry to a firewall to block that ip.</a:t>
            </a:r>
            <a:endParaRPr sz="19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●"/>
            </a:pPr>
            <a:r>
              <a:rPr lang="en-GB" sz="1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A responder on a case may send detailed status information of a case to some predefined mail addresses. </a:t>
            </a:r>
            <a:endParaRPr sz="19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2"/>
          <p:cNvSpPr txBox="1"/>
          <p:nvPr>
            <p:ph idx="4294967295" type="title"/>
          </p:nvPr>
        </p:nvSpPr>
        <p:spPr>
          <a:xfrm>
            <a:off x="492146" y="225775"/>
            <a:ext cx="64476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3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Responders</a:t>
            </a:r>
            <a:endParaRPr sz="3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7" name="Google Shape;3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450" y="829650"/>
            <a:ext cx="7276626" cy="426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idx="4294967295" type="title"/>
          </p:nvPr>
        </p:nvSpPr>
        <p:spPr>
          <a:xfrm>
            <a:off x="508262" y="405450"/>
            <a:ext cx="47259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3200">
                <a:solidFill>
                  <a:schemeClr val="lt1"/>
                </a:solidFill>
              </a:rPr>
              <a:t>Introduction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290" name="Google Shape;290;p15"/>
          <p:cNvSpPr txBox="1"/>
          <p:nvPr/>
        </p:nvSpPr>
        <p:spPr>
          <a:xfrm>
            <a:off x="432325" y="1345100"/>
            <a:ext cx="8711700" cy="3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5550">
            <a:sp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44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</a:pPr>
            <a:r>
              <a:rPr lang="en-GB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Security Incident Response Platform</a:t>
            </a:r>
            <a:endParaRPr i="0" sz="18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</a:pPr>
            <a:r>
              <a:rPr lang="en-GB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The Hive 5 for this project</a:t>
            </a:r>
            <a:endParaRPr i="0" sz="18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</a:pPr>
            <a:r>
              <a:rPr lang="en-GB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Open source till The Hive 4 version</a:t>
            </a:r>
            <a:endParaRPr i="0" sz="18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</a:pPr>
            <a:r>
              <a:rPr lang="en-GB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The Hive 5 limited features in community license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</a:pPr>
            <a:r>
              <a:rPr lang="en-GB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information security practitioner dealing with security incidents that need to be investigated thoroughly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</a:pPr>
            <a:r>
              <a:rPr lang="en-GB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Integration with other tools (MISP, Cortex etc) to automate the analysis process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3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/>
          <p:nvPr>
            <p:ph idx="4294967295" type="title"/>
          </p:nvPr>
        </p:nvSpPr>
        <p:spPr>
          <a:xfrm>
            <a:off x="508262" y="405450"/>
            <a:ext cx="47259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3200">
                <a:solidFill>
                  <a:schemeClr val="lt1"/>
                </a:solidFill>
              </a:rPr>
              <a:t>Key Features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296" name="Google Shape;296;p16"/>
          <p:cNvSpPr txBox="1"/>
          <p:nvPr/>
        </p:nvSpPr>
        <p:spPr>
          <a:xfrm>
            <a:off x="357600" y="1190550"/>
            <a:ext cx="4214400" cy="27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5550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lt1"/>
                </a:solidFill>
                <a:highlight>
                  <a:schemeClr val="dk2"/>
                </a:highlight>
                <a:latin typeface="Maven Pro"/>
                <a:ea typeface="Maven Pro"/>
                <a:cs typeface="Maven Pro"/>
                <a:sym typeface="Maven Pro"/>
              </a:rPr>
              <a:t>Multi-tenancy</a:t>
            </a:r>
            <a:endParaRPr b="1" sz="1500">
              <a:solidFill>
                <a:schemeClr val="lt1"/>
              </a:solidFill>
              <a:highlight>
                <a:schemeClr val="dk2"/>
              </a:highlight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highlight>
                  <a:schemeClr val="dk2"/>
                </a:highlight>
                <a:latin typeface="Maven Pro"/>
                <a:ea typeface="Maven Pro"/>
                <a:cs typeface="Maven Pro"/>
                <a:sym typeface="Maven Pro"/>
              </a:rPr>
              <a:t>TheHive comes with a special multi-tenancy support. It allows the following strategies:</a:t>
            </a:r>
            <a:endParaRPr sz="1500">
              <a:solidFill>
                <a:schemeClr val="lt1"/>
              </a:solidFill>
              <a:highlight>
                <a:schemeClr val="dk2"/>
              </a:highlight>
              <a:latin typeface="Maven Pro"/>
              <a:ea typeface="Maven Pro"/>
              <a:cs typeface="Maven Pro"/>
              <a:sym typeface="Maven Pr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aven Pro"/>
              <a:buChar char="●"/>
            </a:pPr>
            <a:r>
              <a:rPr lang="en-GB" sz="1500">
                <a:solidFill>
                  <a:schemeClr val="lt1"/>
                </a:solidFill>
                <a:highlight>
                  <a:schemeClr val="dk2"/>
                </a:highlight>
                <a:latin typeface="Maven Pro"/>
                <a:ea typeface="Maven Pro"/>
                <a:cs typeface="Maven Pro"/>
                <a:sym typeface="Maven Pro"/>
              </a:rPr>
              <a:t>organisations can be defined without allowing them to share data</a:t>
            </a:r>
            <a:endParaRPr sz="1500">
              <a:solidFill>
                <a:schemeClr val="lt1"/>
              </a:solidFill>
              <a:highlight>
                <a:schemeClr val="dk2"/>
              </a:highlight>
              <a:latin typeface="Maven Pro"/>
              <a:ea typeface="Maven Pro"/>
              <a:cs typeface="Maven Pro"/>
              <a:sym typeface="Maven Pr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aven Pro"/>
              <a:buChar char="●"/>
            </a:pPr>
            <a:r>
              <a:rPr lang="en-GB" sz="1500">
                <a:solidFill>
                  <a:schemeClr val="lt1"/>
                </a:solidFill>
                <a:highlight>
                  <a:schemeClr val="dk2"/>
                </a:highlight>
                <a:latin typeface="Maven Pro"/>
                <a:ea typeface="Maven Pro"/>
                <a:cs typeface="Maven Pro"/>
                <a:sym typeface="Maven Pro"/>
              </a:rPr>
              <a:t>a set of organisations can be allowed to collaborate on specific cases/tasks/observables, using custom defined user profiles (RBAC).</a:t>
            </a:r>
            <a:endParaRPr sz="1500">
              <a:solidFill>
                <a:schemeClr val="lt1"/>
              </a:solidFill>
              <a:highlight>
                <a:schemeClr val="dk2"/>
              </a:highlight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97" name="Google Shape;297;p16"/>
          <p:cNvSpPr txBox="1"/>
          <p:nvPr/>
        </p:nvSpPr>
        <p:spPr>
          <a:xfrm>
            <a:off x="4841725" y="1190550"/>
            <a:ext cx="4214400" cy="38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555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Role Based Access Control</a:t>
            </a:r>
            <a:endParaRPr b="1"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-GB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admin:</a:t>
            </a:r>
            <a:r>
              <a:rPr lang="en-GB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full administrative permissions on the platform ; can't manage any Cases or other data related to investigations;</a:t>
            </a:r>
            <a:endParaRPr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en-GB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org-admin: </a:t>
            </a:r>
            <a:r>
              <a:rPr lang="en-GB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manage users and all organisation-level configuration, create and edit Cases, Tasks, Observables and run Analyzers and Responders;</a:t>
            </a:r>
            <a:endParaRPr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en-GB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analyst:</a:t>
            </a:r>
            <a:r>
              <a:rPr lang="en-GB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create and edit </a:t>
            </a:r>
            <a:r>
              <a:rPr i="1" lang="en-GB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Cases</a:t>
            </a:r>
            <a:r>
              <a:rPr lang="en-GB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</a:t>
            </a:r>
            <a:r>
              <a:rPr i="1" lang="en-GB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Tasks</a:t>
            </a:r>
            <a:r>
              <a:rPr lang="en-GB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</a:t>
            </a:r>
            <a:r>
              <a:rPr i="1" lang="en-GB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Observables</a:t>
            </a:r>
            <a:r>
              <a:rPr lang="en-GB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and run </a:t>
            </a:r>
            <a:r>
              <a:rPr i="1" lang="en-GB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Analyzers</a:t>
            </a:r>
            <a:r>
              <a:rPr lang="en-GB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&amp; </a:t>
            </a:r>
            <a:r>
              <a:rPr i="1" lang="en-GB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Responders</a:t>
            </a:r>
            <a:r>
              <a:rPr lang="en-GB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;</a:t>
            </a:r>
            <a:endParaRPr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aven Pro"/>
              <a:buChar char="●"/>
            </a:pPr>
            <a:r>
              <a:rPr b="1" lang="en-GB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read-only</a:t>
            </a:r>
            <a:endParaRPr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highlight>
                <a:schemeClr val="dk2"/>
              </a:highlight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"/>
          <p:cNvSpPr txBox="1"/>
          <p:nvPr>
            <p:ph idx="4294967295" type="title"/>
          </p:nvPr>
        </p:nvSpPr>
        <p:spPr>
          <a:xfrm>
            <a:off x="508262" y="405450"/>
            <a:ext cx="47259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3200">
                <a:solidFill>
                  <a:schemeClr val="lt1"/>
                </a:solidFill>
              </a:rPr>
              <a:t>Key Concepts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303" name="Google Shape;303;p17"/>
          <p:cNvSpPr txBox="1"/>
          <p:nvPr/>
        </p:nvSpPr>
        <p:spPr>
          <a:xfrm>
            <a:off x="432325" y="1111800"/>
            <a:ext cx="7954200" cy="3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5550">
            <a:spAutoFit/>
          </a:bodyPr>
          <a:lstStyle/>
          <a:p>
            <a:pPr indent="-336550" lvl="0" marL="457200" marR="0" rtl="0" algn="l">
              <a:lnSpc>
                <a:spcPct val="115000"/>
              </a:lnSpc>
              <a:spcBef>
                <a:spcPts val="434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ven Pro"/>
              <a:buChar char="●"/>
            </a:pPr>
            <a:r>
              <a:rPr b="1" lang="en-GB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Organization</a:t>
            </a:r>
            <a:endParaRPr b="1"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2385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aven Pro"/>
              <a:buChar char="-"/>
            </a:pPr>
            <a:r>
              <a:rPr lang="en-GB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Create and edit organization, create users and organization admins</a:t>
            </a:r>
            <a:endParaRPr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ven Pro"/>
              <a:buChar char="●"/>
            </a:pPr>
            <a:r>
              <a:rPr b="1" lang="en-GB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Cases</a:t>
            </a:r>
            <a:endParaRPr b="1"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2385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aven Pro"/>
              <a:buChar char="-"/>
            </a:pPr>
            <a:r>
              <a:rPr lang="en-GB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Create and manage different cases based on any incident</a:t>
            </a:r>
            <a:endParaRPr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ven Pro"/>
              <a:buChar char="●"/>
            </a:pPr>
            <a:r>
              <a:rPr b="1" lang="en-GB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Tasks</a:t>
            </a:r>
            <a:endParaRPr b="1"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2385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aven Pro"/>
              <a:buChar char="-"/>
            </a:pPr>
            <a:r>
              <a:rPr lang="en-GB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Create and assign some tasks based on cases and generate feedback from assigned users</a:t>
            </a:r>
            <a:endParaRPr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ven Pro"/>
              <a:buChar char="●"/>
            </a:pPr>
            <a:r>
              <a:rPr b="1" lang="en-GB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Observables</a:t>
            </a:r>
            <a:endParaRPr b="1"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238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aven Pro"/>
              <a:buChar char="-"/>
            </a:pPr>
            <a:r>
              <a:rPr lang="en-GB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Observe the severity or match with any previous incident and thus generate report</a:t>
            </a:r>
            <a:endParaRPr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ven Pro"/>
              <a:buChar char="●"/>
            </a:pPr>
            <a:r>
              <a:rPr b="1" lang="en-GB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Integration</a:t>
            </a:r>
            <a:endParaRPr b="1"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238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aven Pro"/>
              <a:buChar char="-"/>
            </a:pPr>
            <a:r>
              <a:rPr lang="en-GB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Integration with other security platforms </a:t>
            </a:r>
            <a:r>
              <a:rPr lang="en-GB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like</a:t>
            </a:r>
            <a:r>
              <a:rPr lang="en-GB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MISP, Cortex, Wazuh etc</a:t>
            </a:r>
            <a:endParaRPr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8"/>
          <p:cNvSpPr txBox="1"/>
          <p:nvPr>
            <p:ph type="ctrTitle"/>
          </p:nvPr>
        </p:nvSpPr>
        <p:spPr>
          <a:xfrm>
            <a:off x="0" y="1896725"/>
            <a:ext cx="2929200" cy="156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Architecture</a:t>
            </a:r>
            <a:endParaRPr sz="2800"/>
          </a:p>
        </p:txBody>
      </p:sp>
      <p:pic>
        <p:nvPicPr>
          <p:cNvPr id="309" name="Google Shape;3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0400" y="358850"/>
            <a:ext cx="6783601" cy="452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"/>
          <p:cNvSpPr txBox="1"/>
          <p:nvPr>
            <p:ph type="ctrTitle"/>
          </p:nvPr>
        </p:nvSpPr>
        <p:spPr>
          <a:xfrm>
            <a:off x="193925" y="1869025"/>
            <a:ext cx="2929200" cy="156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WorkFlow</a:t>
            </a:r>
            <a:endParaRPr sz="2800"/>
          </a:p>
        </p:txBody>
      </p:sp>
      <p:pic>
        <p:nvPicPr>
          <p:cNvPr id="315" name="Google Shape;3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3525" y="206850"/>
            <a:ext cx="6990474" cy="463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0"/>
          <p:cNvSpPr txBox="1"/>
          <p:nvPr>
            <p:ph type="ctrTitle"/>
          </p:nvPr>
        </p:nvSpPr>
        <p:spPr>
          <a:xfrm>
            <a:off x="683350" y="1832075"/>
            <a:ext cx="2929200" cy="156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TLP</a:t>
            </a:r>
            <a:endParaRPr sz="2800"/>
          </a:p>
        </p:txBody>
      </p:sp>
      <p:pic>
        <p:nvPicPr>
          <p:cNvPr id="321" name="Google Shape;3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8650" y="0"/>
            <a:ext cx="409421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1"/>
          <p:cNvSpPr txBox="1"/>
          <p:nvPr>
            <p:ph type="ctrTitle"/>
          </p:nvPr>
        </p:nvSpPr>
        <p:spPr>
          <a:xfrm>
            <a:off x="267800" y="1887500"/>
            <a:ext cx="2929200" cy="156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PAP</a:t>
            </a:r>
            <a:endParaRPr sz="2800"/>
          </a:p>
        </p:txBody>
      </p:sp>
      <p:pic>
        <p:nvPicPr>
          <p:cNvPr id="327" name="Google Shape;3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6350" y="66050"/>
            <a:ext cx="7557650" cy="5048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 Feature Part I</a:t>
            </a:r>
            <a:endParaRPr/>
          </a:p>
        </p:txBody>
      </p:sp>
      <p:sp>
        <p:nvSpPr>
          <p:cNvPr id="333" name="Google Shape;333;p2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Cases and Observables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